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5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2DAB"/>
    <a:srgbClr val="EBEBEB"/>
    <a:srgbClr val="434343"/>
    <a:srgbClr val="37B34A"/>
    <a:srgbClr val="21A649"/>
    <a:srgbClr val="276D3F"/>
    <a:srgbClr val="4D7D3F"/>
    <a:srgbClr val="09A14D"/>
    <a:srgbClr val="067639"/>
    <a:srgbClr val="078A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4628" autoAdjust="0"/>
  </p:normalViewPr>
  <p:slideViewPr>
    <p:cSldViewPr snapToGrid="0" snapToObjects="1">
      <p:cViewPr>
        <p:scale>
          <a:sx n="101" d="100"/>
          <a:sy n="101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390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887DE-3F12-D74A-8FD6-D6755CBC1A56}" type="datetimeFigureOut">
              <a:rPr lang="ru-RU" smtClean="0"/>
              <a:pPr/>
              <a:t>03.07.2017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A7856-9170-C642-98B0-85246FD9B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7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324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A7856-9170-C642-98B0-85246FD9BFF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22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2141316"/>
            <a:ext cx="9144000" cy="245383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71344"/>
            <a:ext cx="7772400" cy="1652467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 fontAlgn="t">
              <a:defRPr sz="2400" b="1" i="0" baseline="0">
                <a:solidFill>
                  <a:srgbClr val="37B34A"/>
                </a:solidFill>
                <a:latin typeface="PT Sans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051138"/>
            <a:ext cx="7772400" cy="416689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aseline="0">
                <a:solidFill>
                  <a:srgbClr val="37B34A"/>
                </a:solidFill>
                <a:latin typeface="PT Sans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902821"/>
          </a:xfrm>
          <a:prstGeom prst="rect">
            <a:avLst/>
          </a:prstGeom>
          <a:solidFill>
            <a:srgbClr val="21A64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19" y="4337"/>
            <a:ext cx="7886700" cy="89848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23" y="284586"/>
            <a:ext cx="1932970" cy="50288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0" y="6414224"/>
            <a:ext cx="9144000" cy="468775"/>
          </a:xfrm>
          <a:prstGeom prst="rect">
            <a:avLst/>
          </a:prstGeom>
          <a:solidFill>
            <a:srgbClr val="21A64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>
          <a:xfrm>
            <a:off x="3543300" y="6436851"/>
            <a:ext cx="2057400" cy="365125"/>
          </a:xfrm>
        </p:spPr>
        <p:txBody>
          <a:bodyPr anchor="ctr" anchorCtr="0"/>
          <a:lstStyle>
            <a:lvl1pPr algn="ctr">
              <a:defRPr sz="1600" baseline="0">
                <a:solidFill>
                  <a:schemeClr val="bg1"/>
                </a:solidFill>
                <a:effectLst/>
                <a:latin typeface="PT Sans" charset="-52"/>
              </a:defRPr>
            </a:lvl1pPr>
          </a:lstStyle>
          <a:p>
            <a:fld id="{417111F3-19CC-A94E-B0FD-1989B44291B9}" type="datetime1">
              <a:rPr lang="ru-RU" smtClean="0"/>
              <a:pPr/>
              <a:t>03.07.2017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387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1944546"/>
            <a:ext cx="9144000" cy="3044143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71344"/>
            <a:ext cx="7772400" cy="1895538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 fontAlgn="t">
              <a:defRPr sz="2400" b="1" i="0" baseline="0">
                <a:solidFill>
                  <a:srgbClr val="37B34A"/>
                </a:solidFill>
                <a:latin typeface="PT Sans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247905"/>
            <a:ext cx="7772400" cy="46299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aseline="0">
                <a:solidFill>
                  <a:srgbClr val="37B34A"/>
                </a:solidFill>
                <a:latin typeface="PT Sans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902821"/>
          </a:xfrm>
          <a:prstGeom prst="rect">
            <a:avLst/>
          </a:prstGeom>
          <a:solidFill>
            <a:srgbClr val="21A64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Объект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19" y="4337"/>
            <a:ext cx="7886700" cy="89848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23" y="284586"/>
            <a:ext cx="1932970" cy="50288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0" y="6414224"/>
            <a:ext cx="9144000" cy="468775"/>
          </a:xfrm>
          <a:prstGeom prst="rect">
            <a:avLst/>
          </a:prstGeom>
          <a:solidFill>
            <a:srgbClr val="21A649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>
          <a:xfrm>
            <a:off x="3543300" y="6436851"/>
            <a:ext cx="2057400" cy="365125"/>
          </a:xfrm>
        </p:spPr>
        <p:txBody>
          <a:bodyPr anchor="ctr" anchorCtr="0"/>
          <a:lstStyle>
            <a:lvl1pPr algn="ctr">
              <a:defRPr sz="1600" baseline="0">
                <a:solidFill>
                  <a:schemeClr val="bg1"/>
                </a:solidFill>
                <a:effectLst/>
                <a:latin typeface="PT Sans" charset="-52"/>
              </a:defRPr>
            </a:lvl1pPr>
          </a:lstStyle>
          <a:p>
            <a:fld id="{74EEDE86-207E-BA4C-83D4-5CE763B6EBC8}" type="datetime1">
              <a:rPr lang="ru-RU" smtClean="0"/>
              <a:pPr/>
              <a:t>03.07.2017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0392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>
          <a:xfrm>
            <a:off x="3543300" y="6436851"/>
            <a:ext cx="2057400" cy="421149"/>
          </a:xfrm>
        </p:spPr>
        <p:txBody>
          <a:bodyPr anchor="ctr" anchorCtr="0"/>
          <a:lstStyle>
            <a:lvl1pPr algn="ctr">
              <a:defRPr sz="1600" baseline="0">
                <a:solidFill>
                  <a:schemeClr val="bg1"/>
                </a:solidFill>
                <a:effectLst/>
                <a:latin typeface="PT Sans" charset="-52"/>
              </a:defRPr>
            </a:lvl1pPr>
          </a:lstStyle>
          <a:p>
            <a:fld id="{A01A9D32-9F01-6440-A725-541402382076}" type="datetime1">
              <a:rPr lang="ru-RU" smtClean="0"/>
              <a:pPr/>
              <a:t>03.07.2017</a:t>
            </a:fld>
            <a:endParaRPr lang="ru-RU" dirty="0"/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0" y="0"/>
            <a:ext cx="9144000" cy="6882999"/>
          </a:xfrm>
          <a:prstGeom prst="rect">
            <a:avLst/>
          </a:prstGeom>
          <a:solidFill>
            <a:srgbClr val="434343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0" y="2271344"/>
            <a:ext cx="7772400" cy="1895538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 fontAlgn="t">
              <a:defRPr sz="2400" b="1" i="0" baseline="0">
                <a:solidFill>
                  <a:schemeClr val="bg1"/>
                </a:solidFill>
                <a:latin typeface="PT Sans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0" y="4247905"/>
            <a:ext cx="7772400" cy="462991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PT Sans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pic>
        <p:nvPicPr>
          <p:cNvPr id="18" name="Изображение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4000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6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944547"/>
            <a:ext cx="9144000" cy="206029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2201896"/>
            <a:ext cx="7772400" cy="1513577"/>
          </a:xfrm>
          <a:prstGeom prst="rect">
            <a:avLst/>
          </a:prstGeom>
        </p:spPr>
        <p:txBody>
          <a:bodyPr vert="horz" anchor="t" anchorCtr="0">
            <a:normAutofit/>
          </a:bodyPr>
          <a:lstStyle>
            <a:lvl1pPr algn="l" fontAlgn="t">
              <a:defRPr sz="2400" b="1" i="0" baseline="0">
                <a:solidFill>
                  <a:schemeClr val="tx1"/>
                </a:solidFill>
                <a:latin typeface="PT Sans" charset="-5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10" name="Изображение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84" y="179928"/>
            <a:ext cx="1063789" cy="21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0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бычная_страница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-249"/>
            <a:ext cx="9144000" cy="578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4" y="172228"/>
            <a:ext cx="1136409" cy="2332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56" y="1"/>
            <a:ext cx="6750131" cy="57794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000" b="1" i="0" baseline="0">
                <a:latin typeface="PT Sans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023" y="868102"/>
            <a:ext cx="8289563" cy="5208607"/>
          </a:xfrm>
          <a:effectLst>
            <a:outerShdw blurRad="50800" dist="50800" dir="5400000" algn="ctr" rotWithShape="0">
              <a:srgbClr val="EBEBEB"/>
            </a:outerShdw>
          </a:effectLst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462611"/>
            <a:ext cx="9144000" cy="395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162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83676"/>
            <a:ext cx="2057400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PT Sans" charset="-52"/>
              </a:defRPr>
            </a:lvl1pPr>
          </a:lstStyle>
          <a:p>
            <a:fld id="{47E8B3EB-C589-314F-BBE8-5A42F2EA37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084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ница_2_колонки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-249"/>
            <a:ext cx="9144000" cy="578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4" y="172228"/>
            <a:ext cx="1136409" cy="23323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0" y="6462611"/>
            <a:ext cx="9144000" cy="395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162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83676"/>
            <a:ext cx="2057400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PT Sans" charset="-52"/>
              </a:defRPr>
            </a:lvl1pPr>
          </a:lstStyle>
          <a:p>
            <a:fld id="{47E8B3EB-C589-314F-BBE8-5A42F2EA37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03024" y="863590"/>
            <a:ext cx="4111826" cy="53133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863590"/>
            <a:ext cx="4063437" cy="53133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942456" y="1"/>
            <a:ext cx="6750131" cy="57794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000" b="1" i="0" baseline="0">
                <a:latin typeface="PT Sans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7FBE-727B-D24A-B2F7-F1C6B17C32AD}" type="datetime1">
              <a:rPr lang="ru-RU" smtClean="0"/>
              <a:pPr/>
              <a:t>03.07.2017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B3EB-C589-314F-BBE8-5A42F2EA375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84" y="179928"/>
            <a:ext cx="1063789" cy="21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6462611"/>
            <a:ext cx="9144000" cy="3953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162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38091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28650" y="6483673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8EF89B46-E882-AD4D-B512-49726B71C43E}" type="datetime1">
              <a:rPr lang="ru-RU" smtClean="0"/>
              <a:pPr/>
              <a:t>03.07.2017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28950" y="6483676"/>
            <a:ext cx="30861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457950" y="6495251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PT Sans" charset="-52"/>
                <a:ea typeface="PT Sans" charset="-52"/>
                <a:cs typeface="PT Sans" charset="-52"/>
              </a:defRPr>
            </a:lvl1pPr>
          </a:lstStyle>
          <a:p>
            <a:fld id="{47E8B3EB-C589-314F-BBE8-5A42F2EA375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-249"/>
            <a:ext cx="9144000" cy="578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4" y="172228"/>
            <a:ext cx="1136409" cy="23323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1942456" y="1"/>
            <a:ext cx="6750131" cy="57794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 baseline="0">
                <a:solidFill>
                  <a:schemeClr val="tx1"/>
                </a:solidFill>
                <a:latin typeface="PT Sans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56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_за_внимани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095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669A4-D85B-7842-96D8-59D9CC4B44DF}" type="datetime1">
              <a:rPr lang="ru-RU" smtClean="0"/>
              <a:pPr/>
              <a:t>03.07.2017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8B3EB-C589-314F-BBE8-5A42F2EA37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6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4" r:id="rId3"/>
    <p:sldLayoutId id="2147483677" r:id="rId4"/>
    <p:sldLayoutId id="2147483662" r:id="rId5"/>
    <p:sldLayoutId id="2147483676" r:id="rId6"/>
    <p:sldLayoutId id="2147483667" r:id="rId7"/>
    <p:sldLayoutId id="2147483672" r:id="rId8"/>
    <p:sldLayoutId id="2147483678" r:id="rId9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accent3">
                    <a:lumMod val="75000"/>
                  </a:schemeClr>
                </a:solidFill>
              </a:rPr>
              <a:t>специализация «ПАУЭРЛИФТИНГ»</a:t>
            </a:r>
            <a:endParaRPr lang="ru-RU" sz="4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85800" y="3715474"/>
            <a:ext cx="7772400" cy="75235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Атлетическая гимнастика, пауэрлифтинг,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тренажёрная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подготовка,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армспорт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0C8D3-E9FB-D345-82B3-0787ACCF83AE}" type="datetime1">
              <a:rPr lang="ru-RU" smtClean="0"/>
              <a:pPr/>
              <a:t>03.07.2017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80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Жим штанги лёжа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796" y="868363"/>
            <a:ext cx="6944782" cy="5208587"/>
          </a:xfrm>
        </p:spPr>
      </p:pic>
    </p:spTree>
    <p:extLst>
      <p:ext uri="{BB962C8B-B14F-4D97-AF65-F5344CB8AC3E}">
        <p14:creationId xmlns:p14="http://schemas.microsoft.com/office/powerpoint/2010/main" val="372326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9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Преподаватели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ru-RU" dirty="0" smtClean="0"/>
          </a:p>
          <a:p>
            <a:pPr>
              <a:lnSpc>
                <a:spcPct val="80000"/>
              </a:lnSpc>
            </a:pP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Моха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Александр Андреевич</a:t>
            </a:r>
            <a:r>
              <a:rPr lang="ru-RU" dirty="0"/>
              <a:t>, доцент, </a:t>
            </a:r>
            <a:r>
              <a:rPr lang="ru-RU" dirty="0" err="1"/>
              <a:t>к.п.н</a:t>
            </a:r>
            <a:r>
              <a:rPr lang="ru-RU" dirty="0"/>
              <a:t>., МС </a:t>
            </a:r>
            <a:r>
              <a:rPr lang="ru-RU" dirty="0" smtClean="0"/>
              <a:t>СССР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Волков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Владимир Николаевич</a:t>
            </a:r>
            <a:r>
              <a:rPr lang="ru-RU" dirty="0"/>
              <a:t>, старший </a:t>
            </a:r>
            <a:r>
              <a:rPr lang="ru-RU" dirty="0" smtClean="0"/>
              <a:t>тренер-преподаватель </a:t>
            </a:r>
          </a:p>
          <a:p>
            <a:pPr>
              <a:lnSpc>
                <a:spcPct val="80000"/>
              </a:lnSpc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Кутузов Виктор Дмитриевич</a:t>
            </a:r>
            <a:r>
              <a:rPr lang="ru-RU" dirty="0"/>
              <a:t>, многократный чемпион СПб по пауэрлифтингу</a:t>
            </a:r>
          </a:p>
          <a:p>
            <a:pPr>
              <a:lnSpc>
                <a:spcPct val="80000"/>
              </a:lnSpc>
            </a:pP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Трещёв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Андрей Вячеславович</a:t>
            </a:r>
            <a:r>
              <a:rPr lang="ru-RU" dirty="0"/>
              <a:t>, мастер </a:t>
            </a:r>
            <a:r>
              <a:rPr lang="ru-RU" dirty="0" smtClean="0"/>
              <a:t>спорта</a:t>
            </a:r>
            <a:endParaRPr lang="ru-RU" dirty="0"/>
          </a:p>
          <a:p>
            <a:pPr>
              <a:lnSpc>
                <a:spcPct val="80000"/>
              </a:lnSpc>
            </a:pP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Шамрай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Лев Валерьевич</a:t>
            </a:r>
            <a:r>
              <a:rPr lang="ru-RU" dirty="0" smtClean="0"/>
              <a:t>, </a:t>
            </a:r>
            <a:r>
              <a:rPr lang="ru-RU" dirty="0" err="1" smtClean="0"/>
              <a:t>к.п.н</a:t>
            </a:r>
            <a:r>
              <a:rPr lang="ru-RU" dirty="0"/>
              <a:t>., </a:t>
            </a:r>
            <a:r>
              <a:rPr lang="ru-RU" dirty="0" smtClean="0"/>
              <a:t>доцент</a:t>
            </a:r>
            <a:endParaRPr lang="ru-RU" dirty="0"/>
          </a:p>
          <a:p>
            <a:pPr>
              <a:lnSpc>
                <a:spcPct val="80000"/>
              </a:lnSpc>
            </a:pP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Гадельшин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Ринат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Маликович</a:t>
            </a:r>
            <a:r>
              <a:rPr lang="ru-RU" dirty="0" smtClean="0"/>
              <a:t>,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/>
              <a:t>старший тренер-преподаватель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Абаев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Виктор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Михайлович</a:t>
            </a:r>
            <a:r>
              <a:rPr lang="ru-RU" dirty="0" smtClean="0"/>
              <a:t>, заслуженный </a:t>
            </a:r>
            <a:r>
              <a:rPr lang="ru-RU" dirty="0"/>
              <a:t>тренер России (четырежды Мастер спора по силовым и атлетическим </a:t>
            </a:r>
            <a:r>
              <a:rPr lang="ru-RU" dirty="0" smtClean="0"/>
              <a:t>дисциплинам), тренер сборных команд </a:t>
            </a:r>
            <a:r>
              <a:rPr lang="ru-RU" dirty="0"/>
              <a:t>по пауэрлифтингу и </a:t>
            </a:r>
            <a:r>
              <a:rPr lang="ru-RU" dirty="0" err="1" smtClean="0"/>
              <a:t>армспорту</a:t>
            </a:r>
            <a:endParaRPr lang="ru-RU" dirty="0"/>
          </a:p>
          <a:p>
            <a:pPr marL="0" indent="0">
              <a:lnSpc>
                <a:spcPct val="80000"/>
              </a:lnSpc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29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Руководитель специализации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</a:rPr>
              <a:t>к.п.н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</a:rPr>
              <a:t>Моха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 А.А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1382762"/>
            <a:ext cx="3455988" cy="4608513"/>
          </a:xfrm>
          <a:prstGeom prst="rect">
            <a:avLst/>
          </a:prstGeom>
          <a:effectLst>
            <a:outerShdw blurRad="50800" dist="50800" dir="5400000" algn="ctr" rotWithShape="0">
              <a:srgbClr val="EBEBEB"/>
            </a:outerShdw>
          </a:effectLst>
        </p:spPr>
      </p:pic>
    </p:spTree>
    <p:extLst>
      <p:ext uri="{BB962C8B-B14F-4D97-AF65-F5344CB8AC3E}">
        <p14:creationId xmlns:p14="http://schemas.microsoft.com/office/powerpoint/2010/main" val="28952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292" y="3393649"/>
            <a:ext cx="3727355" cy="2977093"/>
          </a:xfrm>
          <a:prstGeom prst="rect">
            <a:avLst/>
          </a:prstGeom>
          <a:noFill/>
          <a:ln/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03024" y="863590"/>
            <a:ext cx="4111826" cy="531337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«Пауэрлифтинг»</a:t>
            </a:r>
            <a:r>
              <a:rPr lang="ru-RU" dirty="0"/>
              <a:t>       </a:t>
            </a:r>
          </a:p>
          <a:p>
            <a:pPr marL="0" indent="0">
              <a:buNone/>
            </a:pP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Волков </a:t>
            </a:r>
            <a:r>
              <a:rPr lang="ru-RU" dirty="0"/>
              <a:t>В.Н., </a:t>
            </a:r>
            <a:r>
              <a:rPr lang="ru-RU" sz="2000" dirty="0"/>
              <a:t>руководитель направления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err="1" smtClean="0"/>
              <a:t>Трещёв</a:t>
            </a:r>
            <a:r>
              <a:rPr lang="ru-RU" dirty="0" smtClean="0"/>
              <a:t> </a:t>
            </a:r>
            <a:r>
              <a:rPr lang="ru-RU" dirty="0"/>
              <a:t>А.В.</a:t>
            </a:r>
          </a:p>
          <a:p>
            <a:pPr marL="0" indent="0">
              <a:buNone/>
            </a:pPr>
            <a:r>
              <a:rPr lang="ru-RU" dirty="0" smtClean="0"/>
              <a:t> Абаев </a:t>
            </a:r>
            <a:r>
              <a:rPr lang="ru-RU" dirty="0"/>
              <a:t>В.М.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«Тренажёрная   подготовка»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err="1" smtClean="0"/>
              <a:t>Моха</a:t>
            </a:r>
            <a:r>
              <a:rPr lang="ru-RU" dirty="0" smtClean="0"/>
              <a:t> </a:t>
            </a:r>
            <a:r>
              <a:rPr lang="ru-RU" dirty="0"/>
              <a:t>А.А., </a:t>
            </a:r>
            <a:r>
              <a:rPr lang="ru-RU" sz="2000" dirty="0"/>
              <a:t>руководитель направления  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dirty="0" smtClean="0"/>
              <a:t>Кутузов В.Д.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err="1" smtClean="0"/>
              <a:t>Шамрай</a:t>
            </a:r>
            <a:r>
              <a:rPr lang="ru-RU" dirty="0" smtClean="0"/>
              <a:t> </a:t>
            </a:r>
            <a:r>
              <a:rPr lang="ru-RU" dirty="0"/>
              <a:t>Л.В</a:t>
            </a:r>
            <a:r>
              <a:rPr lang="ru-RU" dirty="0" smtClean="0"/>
              <a:t>.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err="1" smtClean="0"/>
              <a:t>Гадельшин</a:t>
            </a:r>
            <a:r>
              <a:rPr lang="ru-RU" dirty="0" smtClean="0"/>
              <a:t> </a:t>
            </a:r>
            <a:r>
              <a:rPr lang="ru-RU" dirty="0"/>
              <a:t>Р.М.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Направления специализации «пауэрлифтинг»</a:t>
            </a:r>
          </a:p>
        </p:txBody>
      </p:sp>
    </p:spTree>
    <p:extLst>
      <p:ext uri="{BB962C8B-B14F-4D97-AF65-F5344CB8AC3E}">
        <p14:creationId xmlns:p14="http://schemas.microsoft.com/office/powerpoint/2010/main" val="13741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Места проведения занятий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ул.Парголовская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, д.8</a:t>
            </a:r>
            <a:r>
              <a:rPr lang="ru-RU" dirty="0" smtClean="0"/>
              <a:t> – спортивный комплекс около м. «Лесная» :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для занятий на каждом из двух направлений предоставляются по два спортивных зала, укомплектованных тренажерами, штангами, разминочными снарядами, гирями, гантелями.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Гражданский пр., д.28</a:t>
            </a:r>
            <a:r>
              <a:rPr lang="ru-RU" dirty="0" smtClean="0"/>
              <a:t> - во дворе </a:t>
            </a:r>
            <a:r>
              <a:rPr lang="ru-RU" dirty="0" err="1" smtClean="0"/>
              <a:t>ИМОПа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98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Возможности роста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68102"/>
            <a:ext cx="8485196" cy="5208607"/>
          </a:xfrm>
        </p:spPr>
        <p:txBody>
          <a:bodyPr>
            <a:normAutofit lnSpcReduction="10000"/>
          </a:bodyPr>
          <a:lstStyle/>
          <a:p>
            <a:pPr marL="644525" lvl="2" indent="-285750" algn="just">
              <a:lnSpc>
                <a:spcPct val="80000"/>
              </a:lnSpc>
            </a:pPr>
            <a:r>
              <a:rPr lang="ru-RU" sz="2400" dirty="0" smtClean="0"/>
              <a:t>Студенты</a:t>
            </a:r>
            <a:r>
              <a:rPr lang="ru-RU" sz="2400" dirty="0"/>
              <a:t>, занимаясь на разных направлениях </a:t>
            </a:r>
            <a:r>
              <a:rPr lang="ru-RU" sz="2400" dirty="0" smtClean="0"/>
              <a:t>специализации, </a:t>
            </a:r>
            <a:r>
              <a:rPr lang="ru-RU" sz="2400" dirty="0"/>
              <a:t>могут достичь не только хорошего мышечного </a:t>
            </a:r>
            <a:r>
              <a:rPr lang="ru-RU" sz="2400" dirty="0" smtClean="0"/>
              <a:t>каркаса и </a:t>
            </a:r>
            <a:r>
              <a:rPr lang="ru-RU" sz="2400" dirty="0"/>
              <a:t>увеличения силовых возможностей, но и высоких разрядов в различных видах спорта.</a:t>
            </a:r>
          </a:p>
          <a:p>
            <a:pPr marL="644525" lvl="2" indent="-285750" algn="just">
              <a:lnSpc>
                <a:spcPct val="80000"/>
              </a:lnSpc>
            </a:pPr>
            <a:r>
              <a:rPr lang="ru-RU" sz="2400" dirty="0"/>
              <a:t>На базе специализации проводятся Первенства </a:t>
            </a:r>
            <a:r>
              <a:rPr lang="ru-RU" sz="2400" dirty="0" err="1"/>
              <a:t>СпбПУ</a:t>
            </a:r>
            <a:r>
              <a:rPr lang="ru-RU" sz="2400" dirty="0"/>
              <a:t> Петра Великого по  пауэрлифтингу и </a:t>
            </a:r>
            <a:r>
              <a:rPr lang="ru-RU" sz="2400" dirty="0" err="1"/>
              <a:t>армспорту</a:t>
            </a:r>
            <a:r>
              <a:rPr lang="ru-RU" sz="2400" dirty="0"/>
              <a:t>.</a:t>
            </a:r>
          </a:p>
          <a:p>
            <a:pPr marL="644525" lvl="2" indent="-285750" algn="just">
              <a:lnSpc>
                <a:spcPct val="80000"/>
              </a:lnSpc>
            </a:pPr>
            <a:r>
              <a:rPr lang="ru-RU" sz="2400" dirty="0" smtClean="0"/>
              <a:t>Занимающиеся </a:t>
            </a:r>
            <a:r>
              <a:rPr lang="ru-RU" sz="2400" dirty="0"/>
              <a:t>пауэрлифтингом к концу четвёртого семестра достигают обычно уровня 1-го юношеского и 3-го взрослого разрядов и более высоких разрядов.</a:t>
            </a:r>
          </a:p>
          <a:p>
            <a:pPr marL="644525" lvl="2" indent="-285750" algn="just">
              <a:lnSpc>
                <a:spcPct val="80000"/>
              </a:lnSpc>
            </a:pPr>
            <a:r>
              <a:rPr lang="ru-RU" sz="2400" dirty="0"/>
              <a:t>Студенты-спортсмены имеют большую соревновательную практику, это Чемпионаты ВУЗов</a:t>
            </a:r>
            <a:r>
              <a:rPr lang="ru-RU" sz="2400" dirty="0" smtClean="0"/>
              <a:t>, Чемпионаты Санкт-Петербурга </a:t>
            </a:r>
            <a:r>
              <a:rPr lang="ru-RU" sz="2400" dirty="0"/>
              <a:t>по пауэрлифтингу различного ранга в экипировке и без неё, соревнования по жиму штанги лёжа, по </a:t>
            </a:r>
            <a:r>
              <a:rPr lang="ru-RU" sz="2400" dirty="0" err="1"/>
              <a:t>армспорту</a:t>
            </a:r>
            <a:r>
              <a:rPr lang="ru-RU" sz="2400" dirty="0"/>
              <a:t>, по гиревому спорту.</a:t>
            </a:r>
          </a:p>
          <a:p>
            <a:pPr marL="644525" lvl="2" indent="-285750" algn="just">
              <a:lnSpc>
                <a:spcPct val="80000"/>
              </a:lnSpc>
            </a:pPr>
            <a:r>
              <a:rPr lang="ru-RU" sz="2400" dirty="0" smtClean="0"/>
              <a:t>К </a:t>
            </a:r>
            <a:r>
              <a:rPr lang="ru-RU" sz="2400" dirty="0"/>
              <a:t>концу обучения можно достичь уровня КМС и МС России.  Пауэрлифтинг, атлетическая гимнастика, тренажёрная </a:t>
            </a:r>
            <a:r>
              <a:rPr lang="ru-RU" sz="2400" dirty="0" smtClean="0"/>
              <a:t>подготовка - очень  </a:t>
            </a:r>
            <a:r>
              <a:rPr lang="ru-RU" sz="2400" dirty="0"/>
              <a:t>популярные вид занятий среди студентов.</a:t>
            </a:r>
          </a:p>
          <a:p>
            <a:pPr marL="358775" indent="0"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4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Победители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чемпионатов Санкт-Петербурга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1966" y="1208828"/>
            <a:ext cx="7231902" cy="498764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9884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</a:rPr>
              <a:t>Армспорт</a:t>
            </a: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796" y="868363"/>
            <a:ext cx="6944782" cy="52085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41542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Пауэрлифтинг</a:t>
            </a:r>
            <a:endParaRPr lang="ru-RU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15" y="847131"/>
            <a:ext cx="4355184" cy="3266548"/>
          </a:xfr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543" y="4000500"/>
            <a:ext cx="3810000" cy="2857500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4850" y="587308"/>
            <a:ext cx="4393731" cy="3443586"/>
          </a:xfrm>
          <a:prstGeom prst="rect">
            <a:avLst/>
          </a:prstGeom>
          <a:noFill/>
          <a:ln/>
        </p:spPr>
      </p:pic>
      <p:pic>
        <p:nvPicPr>
          <p:cNvPr id="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3999" y="3878498"/>
            <a:ext cx="4393732" cy="3295299"/>
          </a:xfrm>
          <a:effectLst>
            <a:glow rad="63500">
              <a:schemeClr val="accent3">
                <a:satMod val="175000"/>
                <a:alpha val="40000"/>
              </a:schemeClr>
            </a:glo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9817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lytech_them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olytech_presentation.potx" id="{0C3B3220-C52F-CE4F-9D40-4AE4710B99FC}" vid="{79B74601-811A-364F-91C2-904BAD2FC06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</TotalTime>
  <Words>285</Words>
  <Application>Microsoft Office PowerPoint</Application>
  <PresentationFormat>Экран (4:3)</PresentationFormat>
  <Paragraphs>41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Polytech_theme</vt:lpstr>
      <vt:lpstr>специализация «ПАУЭРЛИФТИНГ»</vt:lpstr>
      <vt:lpstr>Преподаватели</vt:lpstr>
      <vt:lpstr>Презентация PowerPoint</vt:lpstr>
      <vt:lpstr>Направления специализации «пауэрлифтинг»</vt:lpstr>
      <vt:lpstr>Места проведения занятий</vt:lpstr>
      <vt:lpstr>Возможности роста</vt:lpstr>
      <vt:lpstr>Победители чемпионатов Санкт-Петербурга</vt:lpstr>
      <vt:lpstr>Армспорт</vt:lpstr>
      <vt:lpstr>Пауэрлифтинг</vt:lpstr>
      <vt:lpstr>Жим штанги лёжа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Представление Санкт-Петербургского политехнического университета Петра Великого в интернете и в социальных ресурсах</dc:title>
  <dc:creator>пользователь Microsoft Office</dc:creator>
  <cp:lastModifiedBy>Alina</cp:lastModifiedBy>
  <cp:revision>69</cp:revision>
  <dcterms:created xsi:type="dcterms:W3CDTF">2016-02-02T13:12:08Z</dcterms:created>
  <dcterms:modified xsi:type="dcterms:W3CDTF">2017-07-03T10:35:10Z</dcterms:modified>
</cp:coreProperties>
</file>